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1954" r:id="rId3"/>
    <p:sldId id="1947" r:id="rId4"/>
    <p:sldId id="1956" r:id="rId5"/>
    <p:sldId id="1955" r:id="rId6"/>
    <p:sldId id="1957" r:id="rId7"/>
    <p:sldId id="1958" r:id="rId8"/>
    <p:sldId id="1959" r:id="rId9"/>
    <p:sldId id="1960" r:id="rId10"/>
    <p:sldId id="1961" r:id="rId11"/>
    <p:sldId id="1949" r:id="rId12"/>
    <p:sldId id="1914" r:id="rId13"/>
    <p:sldId id="1951" r:id="rId14"/>
    <p:sldId id="1940" r:id="rId15"/>
    <p:sldId id="1942" r:id="rId16"/>
    <p:sldId id="1953" r:id="rId17"/>
    <p:sldId id="1931" r:id="rId18"/>
    <p:sldId id="1943" r:id="rId19"/>
    <p:sldId id="1941" r:id="rId20"/>
    <p:sldId id="1946" r:id="rId21"/>
    <p:sldId id="258" r:id="rId22"/>
    <p:sldId id="1944" r:id="rId23"/>
    <p:sldId id="1952" r:id="rId24"/>
    <p:sldId id="194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93048"/>
  </p:normalViewPr>
  <p:slideViewPr>
    <p:cSldViewPr snapToGrid="0" snapToObjects="1">
      <p:cViewPr varScale="1">
        <p:scale>
          <a:sx n="114" d="100"/>
          <a:sy n="114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A4ED8-1B0B-9542-9BCC-C4BEA71F986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08A56-7517-B642-863D-8D5171B91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9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8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b0cd4a30e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5b0cd4a30e_2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CoderDojo these are called “Sushi Cards” - they are single bit concepts.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http://kata.coderdojo.com/wiki/Category:Sushi_Card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inspiration check out these cards: https://www.teacherspayteachers.com/Browse/Search:concept%20cards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https://www.teacherspayteachers.com/Browse/Search:concept%20cards%20robotics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also: https://projects.raspberrypi.org/en/projects/build-a-buggy</a:t>
            </a:r>
            <a:endParaRPr/>
          </a:p>
        </p:txBody>
      </p:sp>
      <p:sp>
        <p:nvSpPr>
          <p:cNvPr id="171" name="Google Shape;171;g5b0cd4a30e_2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52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DA26-B041-8545-AFE5-618D465A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6342D-4F87-944D-BF9E-7AAD9F8CC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4B9B-71FC-0F4E-A868-215DA6FB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82FE-3F44-534E-9AB9-CCFB920DD0FB}" type="datetime1">
              <a:rPr lang="en-US" smtClean="0"/>
              <a:t>6/21/21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5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2" y="182562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E15D-C708-CA4F-88DE-25992A1FAE32}" type="datetime1">
              <a:rPr lang="en-US" smtClean="0"/>
              <a:t>6/21/21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2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04646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354145"/>
            <a:ext cx="11201400" cy="4792663"/>
          </a:xfrm>
        </p:spPr>
        <p:txBody>
          <a:bodyPr/>
          <a:lstStyle>
            <a:lvl2pPr marL="228530" indent="-228530">
              <a:defRPr/>
            </a:lvl2pPr>
            <a:lvl3pPr marL="537460" indent="-220064">
              <a:defRPr/>
            </a:lvl3pPr>
            <a:lvl4pPr marL="837938" indent="-228530">
              <a:defRPr/>
            </a:lvl4pPr>
            <a:lvl5pPr marL="1218810" indent="-30258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6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37"/>
            <a:ext cx="10515600" cy="10469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106"/>
            <a:ext cx="10515600" cy="4552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4B241-A6D9-FE4E-A16D-93406FF5D780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2AC2E8-9D4D-C74F-BF66-98C28F6E18B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B4B29-4342-2743-8D63-A2FB4142B7CC}"/>
              </a:ext>
            </a:extLst>
          </p:cNvPr>
          <p:cNvGrpSpPr/>
          <p:nvPr userDrawn="1"/>
        </p:nvGrpSpPr>
        <p:grpSpPr>
          <a:xfrm>
            <a:off x="-23929" y="1295216"/>
            <a:ext cx="12215929" cy="219260"/>
            <a:chOff x="-23929" y="1113912"/>
            <a:chExt cx="122159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77112-EE5F-E94B-B1C3-AADB2A249647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20CB14C-BE05-A445-B50F-6EB897F0F3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3929" y="12108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FC1CEC5-44D3-C74B-B0DF-7B0593B03B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688" y="6471285"/>
            <a:ext cx="16097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6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60"/>
            <a:ext cx="10515600" cy="472692"/>
          </a:xfrm>
        </p:spPr>
        <p:txBody>
          <a:bodyPr>
            <a:normAutofit/>
          </a:bodyPr>
          <a:lstStyle>
            <a:lvl1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624"/>
            <a:ext cx="10515600" cy="51953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6629-F03D-9640-B948-10307B91E872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FCCFEE-8131-C848-969B-02F0DB7EDC7E}"/>
              </a:ext>
            </a:extLst>
          </p:cNvPr>
          <p:cNvGrpSpPr/>
          <p:nvPr userDrawn="1"/>
        </p:nvGrpSpPr>
        <p:grpSpPr>
          <a:xfrm>
            <a:off x="-87429" y="692608"/>
            <a:ext cx="12279429" cy="219260"/>
            <a:chOff x="-87429" y="1113912"/>
            <a:chExt cx="12279429" cy="2192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E421A8-3779-F641-A0E0-A542AFC4FDA8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DA6C28-3591-634B-8B2E-5E2FA660DE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76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0DC-E92C-DC4E-ACD9-1D336F88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81B0F-882C-6545-B9D1-7FED1DEF6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4F678-4C16-2B4C-8E3A-D93E371F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24EC-95C2-994A-9514-F0138946CD1D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47614-1D54-2842-8BC5-A6570EB1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FA2A3-EA0D-6E4C-B571-57ADE4F4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7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4CF1-B79D-D64C-89CB-2DEE367C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2656B-AA45-A04B-99F1-D17224981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E7AEB-A4AA-0249-9933-80B00257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4CE76-0FC4-C14D-A414-F7875B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4B4B-E16D-1A4D-AA07-E0B7DE3F34FE}" type="datetime1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EC1EE-79BA-4640-9152-AAD3568E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F3C9F-E9C5-D346-A380-0DEAAFE7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3F357-77D6-6B42-8EF4-44155DA782CF}"/>
              </a:ext>
            </a:extLst>
          </p:cNvPr>
          <p:cNvGrpSpPr/>
          <p:nvPr userDrawn="1"/>
        </p:nvGrpSpPr>
        <p:grpSpPr>
          <a:xfrm>
            <a:off x="-87429" y="1295216"/>
            <a:ext cx="12279429" cy="219260"/>
            <a:chOff x="-87429" y="1113912"/>
            <a:chExt cx="12279429" cy="2192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40747A-4C3D-A843-88C8-02076AB4E91E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480E48-63B2-CC45-8F1D-E6BEE9ECF0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89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FC32-2EDD-744A-B36F-5E17B7FE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386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7B5-5BE3-744C-9BD7-1B15E911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DC7F-AAA1-F44C-8966-915DC566A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BFA23-BFD9-B743-9DCA-BF216B580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DA3B0-174A-1946-B902-828BB655D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8C450-C524-9848-AB6C-FACA2AF0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54C-D960-DF4C-AE0C-C1CD5DBC8316}" type="datetime1">
              <a:rPr lang="en-US" smtClean="0"/>
              <a:t>6/21/21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E03E6-D520-8B42-AC12-6A0D5251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5B410-FE64-BA4B-AACE-ECD181FA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A312D8-3D26-2C44-A8A7-D395371AE0AB}"/>
              </a:ext>
            </a:extLst>
          </p:cNvPr>
          <p:cNvGrpSpPr/>
          <p:nvPr userDrawn="1"/>
        </p:nvGrpSpPr>
        <p:grpSpPr>
          <a:xfrm>
            <a:off x="-87429" y="1295216"/>
            <a:ext cx="12279429" cy="219260"/>
            <a:chOff x="-87429" y="1113912"/>
            <a:chExt cx="12279429" cy="2192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02B9B9-3F87-A047-8C0D-18C0EEA6136E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0D166B-9A1B-6A4D-B09A-60DD765E24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715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AA38-4E81-7741-B639-81C6B7DA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0" y="306184"/>
            <a:ext cx="10515600" cy="562525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66301-3D1C-8F47-A290-D1B873CD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C6CB-4E97-3B45-AB00-9AAD393E522A}" type="datetime1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CE9CF-CDBC-D648-A414-BBE45BF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4BB1-1368-174B-A747-A799BA0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749884-8FF3-804B-94E8-AFCA8BC64935}"/>
              </a:ext>
            </a:extLst>
          </p:cNvPr>
          <p:cNvGrpSpPr/>
          <p:nvPr userDrawn="1"/>
        </p:nvGrpSpPr>
        <p:grpSpPr>
          <a:xfrm>
            <a:off x="-87429" y="1062857"/>
            <a:ext cx="12279429" cy="219260"/>
            <a:chOff x="-87429" y="1113912"/>
            <a:chExt cx="122794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4EE993-AFFC-6C4F-BB6D-ACDDA4964D09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7B6BF-0DF0-6F49-BB1E-4E00942FC4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18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AA38-4E81-7741-B639-81C6B7DA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71" y="153092"/>
            <a:ext cx="10515600" cy="5625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66301-3D1C-8F47-A290-D1B873CD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68C9-26B1-2C4A-81D0-48D61D3FE576}" type="datetime1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CE9CF-CDBC-D648-A414-BBE45BF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4BB1-1368-174B-A747-A799BA0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749884-8FF3-804B-94E8-AFCA8BC64935}"/>
              </a:ext>
            </a:extLst>
          </p:cNvPr>
          <p:cNvGrpSpPr/>
          <p:nvPr userDrawn="1"/>
        </p:nvGrpSpPr>
        <p:grpSpPr>
          <a:xfrm>
            <a:off x="-43715" y="715617"/>
            <a:ext cx="12279429" cy="219260"/>
            <a:chOff x="-87429" y="1113912"/>
            <a:chExt cx="122794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4EE993-AFFC-6C4F-BB6D-ACDDA4964D09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7B6BF-0DF0-6F49-BB1E-4E00942FC4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87429" y="12235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869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0F593-C204-C94A-AC7C-73F8C147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778A-E8B2-AD4F-B2D8-E7DC7A131FFA}" type="datetime1">
              <a:rPr lang="en-US" smtClean="0"/>
              <a:t>6/21/21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27955-6102-F846-AE03-E82154FB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9DEA-B148-9049-8CE8-146D4797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FF3C3-D332-F544-B7BA-A38BF3AC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17E91-2B06-8E45-A374-D240E2FF1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AB039-9786-314F-B415-D10795DC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1F606-B96B-C64C-8B2F-C1A8A8C449EC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67964-506C-5B43-B030-F94C51B12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45396-2B88-594A-9300-D4B590B66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034A53-BA04-4C4F-830E-81C13C8E03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47714-BF59-484B-B77E-CE2A33F279F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97" y="6400006"/>
            <a:ext cx="2347511" cy="2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9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93" r:id="rId8"/>
    <p:sldLayoutId id="2147483655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8D8925-794C-3C4D-9E9B-2D92096EA5C7}"/>
              </a:ext>
            </a:extLst>
          </p:cNvPr>
          <p:cNvSpPr/>
          <p:nvPr/>
        </p:nvSpPr>
        <p:spPr>
          <a:xfrm>
            <a:off x="1" y="5194251"/>
            <a:ext cx="12192000" cy="4672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4AAD6CB-3DE2-7447-945C-41466F307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410" y="4240723"/>
            <a:ext cx="3788356" cy="712899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800" b="1" dirty="0"/>
              <a:t>Dan McCreary - AI Research Dan.McCreary@gmail.com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7E6B6-A2B1-1346-8E39-9B506FD48EDF}"/>
              </a:ext>
            </a:extLst>
          </p:cNvPr>
          <p:cNvSpPr txBox="1"/>
          <p:nvPr/>
        </p:nvSpPr>
        <p:spPr>
          <a:xfrm>
            <a:off x="3897459" y="5776698"/>
            <a:ext cx="3760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On “track” to learn AI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051527-6029-EE45-AB2F-3D90CF1F511D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87549" y="5425891"/>
            <a:ext cx="12104452" cy="1984"/>
          </a:xfrm>
          <a:prstGeom prst="line">
            <a:avLst/>
          </a:prstGeom>
          <a:ln w="5715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6F69F7C-A6AE-404A-BE60-3768B7421FF2}"/>
              </a:ext>
            </a:extLst>
          </p:cNvPr>
          <p:cNvSpPr/>
          <p:nvPr/>
        </p:nvSpPr>
        <p:spPr>
          <a:xfrm>
            <a:off x="4972833" y="6361473"/>
            <a:ext cx="1954060" cy="37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058B56-868C-194F-AE76-DDEC280F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0" y="817498"/>
            <a:ext cx="3131924" cy="2795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8E7A2-E933-CB43-9181-3EF2D6786584}"/>
              </a:ext>
            </a:extLst>
          </p:cNvPr>
          <p:cNvSpPr txBox="1"/>
          <p:nvPr/>
        </p:nvSpPr>
        <p:spPr>
          <a:xfrm>
            <a:off x="4080531" y="725866"/>
            <a:ext cx="66367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/>
              <a:t>AI Racing League</a:t>
            </a:r>
          </a:p>
          <a:p>
            <a:pPr algn="ctr"/>
            <a:r>
              <a:rPr lang="en-US" sz="4000" b="1" dirty="0"/>
              <a:t>Welcome for June 2021</a:t>
            </a:r>
          </a:p>
        </p:txBody>
      </p:sp>
    </p:spTree>
    <p:extLst>
      <p:ext uri="{BB962C8B-B14F-4D97-AF65-F5344CB8AC3E}">
        <p14:creationId xmlns:p14="http://schemas.microsoft.com/office/powerpoint/2010/main" val="153602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7DE1-8D26-7F48-BB64-80F26AFC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99182-40C2-EA45-B70F-39A5F77E4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24106"/>
            <a:ext cx="5257799" cy="45528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870F-80C9-8B4F-BDEE-8080278A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15478-2390-404A-87B1-994F729B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87" y="1869377"/>
            <a:ext cx="5140586" cy="40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Launch Event, August 6,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21D1C-1B2F-514B-A634-47C8A109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573107"/>
            <a:ext cx="6197600" cy="1557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948BF4-4589-9849-9E54-66E1B041FFA5}"/>
              </a:ext>
            </a:extLst>
          </p:cNvPr>
          <p:cNvSpPr/>
          <p:nvPr/>
        </p:nvSpPr>
        <p:spPr>
          <a:xfrm>
            <a:off x="615181" y="3302292"/>
            <a:ext cx="7167379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65 </a:t>
            </a:r>
            <a:r>
              <a:rPr lang="en-US" sz="2133" dirty="0"/>
              <a:t>registrants	     </a:t>
            </a:r>
            <a:r>
              <a:rPr lang="en-US" sz="3200" b="1" dirty="0">
                <a:solidFill>
                  <a:schemeClr val="tx2"/>
                </a:solidFill>
              </a:rPr>
              <a:t>23 </a:t>
            </a:r>
            <a:r>
              <a:rPr lang="en-US" sz="2133" dirty="0"/>
              <a:t>Optum mentors</a:t>
            </a:r>
          </a:p>
          <a:p>
            <a:endParaRPr lang="en-US" sz="2133" dirty="0"/>
          </a:p>
          <a:p>
            <a:r>
              <a:rPr lang="en-US" sz="3200" b="1" dirty="0">
                <a:solidFill>
                  <a:schemeClr val="tx2"/>
                </a:solidFill>
              </a:rPr>
              <a:t>34 </a:t>
            </a:r>
            <a:r>
              <a:rPr lang="en-US" sz="2133" dirty="0"/>
              <a:t>attendees 	     </a:t>
            </a:r>
            <a:r>
              <a:rPr lang="en-US" sz="3200" b="1" dirty="0">
                <a:solidFill>
                  <a:schemeClr val="tx2"/>
                </a:solidFill>
              </a:rPr>
              <a:t>22 </a:t>
            </a:r>
            <a:r>
              <a:rPr lang="en-US" sz="2133" dirty="0"/>
              <a:t>external attendees</a:t>
            </a:r>
          </a:p>
          <a:p>
            <a:r>
              <a:rPr lang="en-US" sz="2133" dirty="0"/>
              <a:t>(65% of participants)</a:t>
            </a:r>
          </a:p>
          <a:p>
            <a:endParaRPr lang="en-US" sz="2133" dirty="0"/>
          </a:p>
          <a:p>
            <a:endParaRPr lang="en-US" sz="2133" dirty="0"/>
          </a:p>
          <a:p>
            <a:endParaRPr lang="en-US" sz="2133" dirty="0"/>
          </a:p>
          <a:p>
            <a:endParaRPr lang="en-US" sz="213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4E9B30-1578-7242-842A-D10C0909C8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920" y="0"/>
            <a:ext cx="3053080" cy="20268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74D322-416B-AE41-804C-FBDB642BA27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298" y="2026835"/>
            <a:ext cx="4265703" cy="31840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044167-FBF8-BF4C-869B-D3C9FE4D88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1280" y="4588783"/>
            <a:ext cx="3220721" cy="226921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1CAD96-84AB-744B-AC0A-9437A8137E7B}"/>
              </a:ext>
            </a:extLst>
          </p:cNvPr>
          <p:cNvCxnSpPr>
            <a:cxnSpLocks/>
          </p:cNvCxnSpPr>
          <p:nvPr/>
        </p:nvCxnSpPr>
        <p:spPr>
          <a:xfrm>
            <a:off x="7071360" y="1210826"/>
            <a:ext cx="0" cy="510869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251C5-661F-604A-873A-6D352988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8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D36B-71F9-9E4C-99FB-01FF053E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Vision, Alignment and Reach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BFE62-64D0-FD49-8AA7-EE3D06A25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12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6A3CE4-090B-124E-A120-C58BD9EC32B4}"/>
              </a:ext>
            </a:extLst>
          </p:cNvPr>
          <p:cNvSpPr/>
          <p:nvPr/>
        </p:nvSpPr>
        <p:spPr>
          <a:xfrm>
            <a:off x="2700828" y="3099891"/>
            <a:ext cx="8652972" cy="17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br>
              <a:rPr lang="en-US" sz="1867" i="1" dirty="0"/>
            </a:br>
            <a:r>
              <a:rPr lang="en-US" sz="1867" i="1" dirty="0"/>
              <a:t>“Let’s judge ourselves not on how we look in meetings. Let’s judge ourselves by the substance of impact we have on people’s lives.”  </a:t>
            </a:r>
          </a:p>
          <a:p>
            <a:pPr>
              <a:spcBef>
                <a:spcPts val="800"/>
              </a:spcBef>
            </a:pPr>
            <a:r>
              <a:rPr lang="en-US" sz="1867" dirty="0"/>
              <a:t>Andrew Witty, a CEO Conversation</a:t>
            </a:r>
          </a:p>
          <a:p>
            <a:pPr>
              <a:spcBef>
                <a:spcPts val="800"/>
              </a:spcBef>
            </a:pPr>
            <a:endParaRPr lang="en-US" sz="1867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F3CE-5E56-104F-924C-C9C86CB9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71" y="3052023"/>
            <a:ext cx="1829867" cy="18298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9E7B40-9D5B-CF42-9CB1-98EB73F79E90}"/>
              </a:ext>
            </a:extLst>
          </p:cNvPr>
          <p:cNvSpPr/>
          <p:nvPr/>
        </p:nvSpPr>
        <p:spPr>
          <a:xfrm>
            <a:off x="567632" y="1538550"/>
            <a:ext cx="11225341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/>
              <a:t>The AI Racing League is a </a:t>
            </a:r>
            <a:r>
              <a:rPr lang="en-US" sz="2133" b="1" dirty="0">
                <a:solidFill>
                  <a:schemeClr val="tx2"/>
                </a:solidFill>
              </a:rPr>
              <a:t>platform for AI education</a:t>
            </a:r>
            <a:r>
              <a:rPr lang="en-US" sz="2133" dirty="0"/>
              <a:t> initiated out of the OTU and Optum Tech Social Responsibility programs, envisioned for use by many businesses, with multiple stakeholders, mentors, participants and sponsors, reaching internal and external constituents. </a:t>
            </a:r>
          </a:p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82716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C3DC-83D1-AA40-B929-BABDD4CF1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27237"/>
            <a:ext cx="10515600" cy="1046986"/>
          </a:xfrm>
        </p:spPr>
        <p:txBody>
          <a:bodyPr/>
          <a:lstStyle/>
          <a:p>
            <a:r>
              <a:rPr lang="en-US" dirty="0"/>
              <a:t>Our Core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AAAE4-6DD5-B643-AFD3-934E9176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3199"/>
            <a:ext cx="10515600" cy="4152750"/>
          </a:xfrm>
        </p:spPr>
        <p:txBody>
          <a:bodyPr/>
          <a:lstStyle/>
          <a:p>
            <a:r>
              <a:rPr lang="en-US" b="1" dirty="0"/>
              <a:t>Accessibility and Inclusivity: </a:t>
            </a:r>
            <a:r>
              <a:rPr lang="en-US" dirty="0"/>
              <a:t>Participation by non-programmers and non-integrated UHG entities</a:t>
            </a:r>
          </a:p>
          <a:p>
            <a:r>
              <a:rPr lang="en-US" b="1" dirty="0"/>
              <a:t>Hands on/High touch: </a:t>
            </a:r>
            <a:r>
              <a:rPr lang="en-US" dirty="0"/>
              <a:t>Direct participation by senior AI researchers and developers with product managers</a:t>
            </a:r>
          </a:p>
          <a:p>
            <a:r>
              <a:rPr lang="en-US" b="1" dirty="0"/>
              <a:t>Agile Adaptive Learning: </a:t>
            </a:r>
            <a:r>
              <a:rPr lang="en-US" dirty="0"/>
              <a:t>No fixed forced curriculum – we adapt to the needs of each student</a:t>
            </a:r>
          </a:p>
          <a:p>
            <a:r>
              <a:rPr lang="en-US" b="1" dirty="0"/>
              <a:t>Open Source and Open Content: </a:t>
            </a:r>
            <a:r>
              <a:rPr lang="en-US" dirty="0"/>
              <a:t>All training materials can be reused by clubs around the world for non-commercial use (with attribution)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3CC90-29FC-3A45-916B-6B19EA9F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6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FC53-183E-5A40-BEE3-E17B4478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 Racing League is a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CE6E-206D-AD41-BE00-38E3AC937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45" y="1896777"/>
            <a:ext cx="5001836" cy="421564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community</a:t>
            </a:r>
            <a:r>
              <a:rPr lang="en-US" dirty="0"/>
              <a:t> promoting fun ways to learn AI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way to get students involve in STEM using a fun robot activity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curriculum based around the popular “</a:t>
            </a:r>
            <a:r>
              <a:rPr lang="en-US" dirty="0" err="1"/>
              <a:t>DonkeyCar</a:t>
            </a:r>
            <a:r>
              <a:rPr lang="en-US" dirty="0"/>
              <a:t>”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way to build a community</a:t>
            </a:r>
          </a:p>
          <a:p>
            <a:pPr lvl="1"/>
            <a:r>
              <a:rPr lang="en-US" dirty="0"/>
              <a:t>Teachers</a:t>
            </a:r>
          </a:p>
          <a:p>
            <a:pPr lvl="1"/>
            <a:r>
              <a:rPr lang="en-US" dirty="0"/>
              <a:t>CoderDojo Mentors</a:t>
            </a:r>
          </a:p>
          <a:p>
            <a:pPr lvl="1"/>
            <a:r>
              <a:rPr lang="en-US" dirty="0"/>
              <a:t>Students</a:t>
            </a:r>
          </a:p>
          <a:p>
            <a:pPr lvl="1"/>
            <a:r>
              <a:rPr lang="en-US" dirty="0"/>
              <a:t>AI Researchers (Optum)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88E2B-EE86-DE4E-86BA-39AE626B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45E74-EE0A-144A-9D48-6E23AB2F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4" y="1935993"/>
            <a:ext cx="5657141" cy="2630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673CA-9F2C-DC45-B316-50647D8E3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97" y="4524806"/>
            <a:ext cx="1931661" cy="543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59996-FB60-274D-BE11-1FC643F885AA}"/>
              </a:ext>
            </a:extLst>
          </p:cNvPr>
          <p:cNvSpPr txBox="1"/>
          <p:nvPr/>
        </p:nvSpPr>
        <p:spPr>
          <a:xfrm>
            <a:off x="2724695" y="6052237"/>
            <a:ext cx="1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Twin Cities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8B2F73-7A61-2F45-BBBE-801E56E0AD99}"/>
              </a:ext>
            </a:extLst>
          </p:cNvPr>
          <p:cNvSpPr/>
          <p:nvPr/>
        </p:nvSpPr>
        <p:spPr>
          <a:xfrm>
            <a:off x="633992" y="2541719"/>
            <a:ext cx="1440715" cy="1295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7541E4-1BEC-0E45-A99B-F854AE2A0C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67" y="2645992"/>
            <a:ext cx="1187450" cy="107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B7D7B7-E5BA-D543-BDAC-85FFCFEA7A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196" y="4712540"/>
            <a:ext cx="1670397" cy="1169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CABDEB-36E6-1945-B401-D4D893B1D0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734" y="5451803"/>
            <a:ext cx="2161563" cy="607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FDB1AF-C6C8-7040-B5C5-269C41957AEF}"/>
              </a:ext>
            </a:extLst>
          </p:cNvPr>
          <p:cNvSpPr txBox="1"/>
          <p:nvPr/>
        </p:nvSpPr>
        <p:spPr>
          <a:xfrm>
            <a:off x="661924" y="5068086"/>
            <a:ext cx="147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International</a:t>
            </a:r>
          </a:p>
        </p:txBody>
      </p:sp>
    </p:spTree>
    <p:extLst>
      <p:ext uri="{BB962C8B-B14F-4D97-AF65-F5344CB8AC3E}">
        <p14:creationId xmlns:p14="http://schemas.microsoft.com/office/powerpoint/2010/main" val="8843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1BC2-C513-9E47-8DB9-91F9267D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11" y="195282"/>
            <a:ext cx="10515600" cy="1046986"/>
          </a:xfrm>
        </p:spPr>
        <p:txBody>
          <a:bodyPr/>
          <a:lstStyle/>
          <a:p>
            <a:r>
              <a:rPr lang="en-US" dirty="0"/>
              <a:t>About Code Savvy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5A9D-F113-CD44-8A9A-1B1B6AB6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103" y="1779246"/>
            <a:ext cx="2310764" cy="28029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https://codesavvy.org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06981-52C4-7244-8C78-CAADA017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99B51-05FA-3349-945C-2EF8DC0123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220" y="1566871"/>
            <a:ext cx="1670397" cy="116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A6B5BE-9F61-8841-BB62-DFACF361C951}"/>
              </a:ext>
            </a:extLst>
          </p:cNvPr>
          <p:cNvSpPr txBox="1"/>
          <p:nvPr/>
        </p:nvSpPr>
        <p:spPr>
          <a:xfrm>
            <a:off x="2663985" y="4662672"/>
            <a:ext cx="2018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Twin Cities</a:t>
            </a:r>
          </a:p>
          <a:p>
            <a:r>
              <a:rPr lang="en-US" dirty="0"/>
              <a:t>Rebecca CoderDojo</a:t>
            </a:r>
          </a:p>
          <a:p>
            <a:r>
              <a:rPr lang="en-US" dirty="0"/>
              <a:t>Regional Clubs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E66E0-FD52-A44D-BF51-2CFABA7F7880}"/>
              </a:ext>
            </a:extLst>
          </p:cNvPr>
          <p:cNvSpPr txBox="1"/>
          <p:nvPr/>
        </p:nvSpPr>
        <p:spPr>
          <a:xfrm>
            <a:off x="4740248" y="4655446"/>
            <a:ext cx="182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FE274-9FFE-8A44-97A5-4F2609626496}"/>
              </a:ext>
            </a:extLst>
          </p:cNvPr>
          <p:cNvSpPr txBox="1"/>
          <p:nvPr/>
        </p:nvSpPr>
        <p:spPr>
          <a:xfrm>
            <a:off x="6677523" y="4843048"/>
            <a:ext cx="2467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Teaching Computer Science</a:t>
            </a:r>
          </a:p>
          <a:p>
            <a:pPr algn="ctr"/>
            <a:r>
              <a:rPr lang="en-US" sz="1600" dirty="0"/>
              <a:t>Teacher Education</a:t>
            </a:r>
          </a:p>
          <a:p>
            <a:pPr algn="ctr"/>
            <a:r>
              <a:rPr lang="en-US" sz="1600" dirty="0"/>
              <a:t>@mncodes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A819A-D1A6-794D-9E60-EC621DF17136}"/>
              </a:ext>
            </a:extLst>
          </p:cNvPr>
          <p:cNvSpPr txBox="1"/>
          <p:nvPr/>
        </p:nvSpPr>
        <p:spPr>
          <a:xfrm>
            <a:off x="9638701" y="4369265"/>
            <a:ext cx="20664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Clubs</a:t>
            </a:r>
          </a:p>
          <a:p>
            <a:r>
              <a:rPr lang="en-US" dirty="0"/>
              <a:t>Code Camps</a:t>
            </a:r>
          </a:p>
          <a:p>
            <a:r>
              <a:rPr lang="en-US" dirty="0"/>
              <a:t>Mentor Training</a:t>
            </a:r>
          </a:p>
          <a:p>
            <a:r>
              <a:rPr lang="en-US" dirty="0"/>
              <a:t>Virtual Learning</a:t>
            </a:r>
          </a:p>
          <a:p>
            <a:r>
              <a:rPr lang="en-US" dirty="0"/>
              <a:t>STEM Curriculum</a:t>
            </a:r>
          </a:p>
          <a:p>
            <a:r>
              <a:rPr lang="en-US" dirty="0"/>
              <a:t>Corporate Programs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A5C6AC-EC62-A84A-B9B4-B48B71014D13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332198" y="2644189"/>
            <a:ext cx="3674760" cy="1466903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A60BEA-ECF3-A047-9715-64178AFFC30C}"/>
              </a:ext>
            </a:extLst>
          </p:cNvPr>
          <p:cNvCxnSpPr>
            <a:cxnSpLocks/>
          </p:cNvCxnSpPr>
          <p:nvPr/>
        </p:nvCxnSpPr>
        <p:spPr>
          <a:xfrm flipH="1">
            <a:off x="3589168" y="2791733"/>
            <a:ext cx="1789889" cy="132882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1F11EA-74EA-934D-909A-70C7947FAC1A}"/>
              </a:ext>
            </a:extLst>
          </p:cNvPr>
          <p:cNvCxnSpPr>
            <a:cxnSpLocks/>
          </p:cNvCxnSpPr>
          <p:nvPr/>
        </p:nvCxnSpPr>
        <p:spPr>
          <a:xfrm>
            <a:off x="6307473" y="2792751"/>
            <a:ext cx="952310" cy="101419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54FC975-F494-1A41-90D4-9804E680CD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02" y="4541887"/>
            <a:ext cx="1046756" cy="9344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BD4908-8D78-CB44-A087-0A35D478A3C2}"/>
              </a:ext>
            </a:extLst>
          </p:cNvPr>
          <p:cNvSpPr txBox="1"/>
          <p:nvPr/>
        </p:nvSpPr>
        <p:spPr>
          <a:xfrm>
            <a:off x="447981" y="4111092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Racing League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6F93AF-8006-A540-8A93-797AC8362B66}"/>
              </a:ext>
            </a:extLst>
          </p:cNvPr>
          <p:cNvCxnSpPr>
            <a:cxnSpLocks/>
          </p:cNvCxnSpPr>
          <p:nvPr/>
        </p:nvCxnSpPr>
        <p:spPr>
          <a:xfrm>
            <a:off x="5766150" y="2867470"/>
            <a:ext cx="0" cy="141628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derDojo - Salesforce.org">
            <a:extLst>
              <a:ext uri="{FF2B5EF4-FFF2-40B4-BE49-F238E27FC236}">
                <a16:creationId xmlns:a16="http://schemas.microsoft.com/office/drawing/2014/main" id="{C9861957-7397-8C47-8429-26843134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4915" y="4213811"/>
            <a:ext cx="1380586" cy="3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out | Technovation">
            <a:extLst>
              <a:ext uri="{FF2B5EF4-FFF2-40B4-BE49-F238E27FC236}">
                <a16:creationId xmlns:a16="http://schemas.microsoft.com/office/drawing/2014/main" id="{2DD6CE17-D6D3-FF42-9F0F-0A821C18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2122" y="4437796"/>
            <a:ext cx="1800494" cy="2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NCodes Cohort – Code Savvy Educators">
            <a:extLst>
              <a:ext uri="{FF2B5EF4-FFF2-40B4-BE49-F238E27FC236}">
                <a16:creationId xmlns:a16="http://schemas.microsoft.com/office/drawing/2014/main" id="{D518D934-EC04-9A46-9C85-29125CA80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75193" y="3816546"/>
            <a:ext cx="848842" cy="9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032BDF-31EF-5D40-A2EA-0AC454F5D289}"/>
              </a:ext>
            </a:extLst>
          </p:cNvPr>
          <p:cNvCxnSpPr>
            <a:cxnSpLocks/>
          </p:cNvCxnSpPr>
          <p:nvPr/>
        </p:nvCxnSpPr>
        <p:spPr>
          <a:xfrm>
            <a:off x="6642093" y="2592159"/>
            <a:ext cx="3606807" cy="171609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7AD108-B187-AB48-862F-1FE30CC3222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02617" y="2151511"/>
            <a:ext cx="2702748" cy="8706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918AC9-5A81-5540-A1DA-5241E43EF1AD}"/>
              </a:ext>
            </a:extLst>
          </p:cNvPr>
          <p:cNvSpPr txBox="1"/>
          <p:nvPr/>
        </p:nvSpPr>
        <p:spPr>
          <a:xfrm>
            <a:off x="9436765" y="2024474"/>
            <a:ext cx="2282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Special Events</a:t>
            </a:r>
          </a:p>
          <a:p>
            <a:r>
              <a:rPr lang="en-US" dirty="0"/>
              <a:t>MN State Fair</a:t>
            </a:r>
          </a:p>
          <a:p>
            <a:r>
              <a:rPr lang="en-US" dirty="0"/>
              <a:t>Hackathons</a:t>
            </a:r>
          </a:p>
          <a:p>
            <a:r>
              <a:rPr lang="en-US" dirty="0"/>
              <a:t>LED Costume Contests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59BC0B-B4FE-674C-94DB-A6D2294632EC}"/>
              </a:ext>
            </a:extLst>
          </p:cNvPr>
          <p:cNvCxnSpPr>
            <a:cxnSpLocks/>
          </p:cNvCxnSpPr>
          <p:nvPr/>
        </p:nvCxnSpPr>
        <p:spPr>
          <a:xfrm flipH="1">
            <a:off x="1721758" y="4849966"/>
            <a:ext cx="910507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4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C79F-C12C-ED4C-ABCB-ED491AE2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33" y="157544"/>
            <a:ext cx="10515600" cy="1046986"/>
          </a:xfrm>
        </p:spPr>
        <p:txBody>
          <a:bodyPr/>
          <a:lstStyle/>
          <a:p>
            <a:r>
              <a:rPr lang="en-US" dirty="0"/>
              <a:t>About CoderDojo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8751E-A0C9-044A-844E-3BC0C43B4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400" y="1624106"/>
            <a:ext cx="3835400" cy="4552857"/>
          </a:xfrm>
        </p:spPr>
        <p:txBody>
          <a:bodyPr/>
          <a:lstStyle/>
          <a:p>
            <a:r>
              <a:rPr lang="en-US" dirty="0"/>
              <a:t>Now part of the Raspberry Pi Foundation</a:t>
            </a:r>
          </a:p>
          <a:p>
            <a:r>
              <a:rPr lang="en-US" dirty="0"/>
              <a:t>2,300+ Coding Clubs around the world</a:t>
            </a:r>
          </a:p>
          <a:p>
            <a:r>
              <a:rPr lang="en-US" dirty="0"/>
              <a:t>Evidence-driven curriculum design</a:t>
            </a:r>
          </a:p>
          <a:p>
            <a:r>
              <a:rPr lang="en-US" dirty="0"/>
              <a:t>Mentoring based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DBD36-E006-F048-AE06-0A0749A4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A0853-C1B0-EF45-9F53-751FFFAA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3" y="1969655"/>
            <a:ext cx="6682629" cy="33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1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5223-4E64-9746-8AB1-35359F62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Training is the Key!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F614A-7367-CA4D-A891-DBCD2379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E8D90-4234-BE48-83EB-6044F4540C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963" y="1162485"/>
            <a:ext cx="7778711" cy="2348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3B781-47E6-BB4D-A0BA-2D3531C506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5" y="1162485"/>
            <a:ext cx="3220721" cy="2269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5CB10-DE29-4A46-AD35-B7DB084BB8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673" y="3622064"/>
            <a:ext cx="3179001" cy="2623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27DE5-E282-7B46-8F22-BC5D6C1545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9"/>
          <a:stretch/>
        </p:blipFill>
        <p:spPr>
          <a:xfrm>
            <a:off x="409325" y="3562700"/>
            <a:ext cx="7971336" cy="21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1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1345-2C6D-164D-9A86-71FA3325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00" y="223471"/>
            <a:ext cx="10515600" cy="1046986"/>
          </a:xfrm>
        </p:spPr>
        <p:txBody>
          <a:bodyPr/>
          <a:lstStyle/>
          <a:p>
            <a:r>
              <a:rPr lang="en-US" dirty="0"/>
              <a:t>AI Racing League Learning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737F-0415-F546-926C-FE3F25803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909" y="5825331"/>
            <a:ext cx="8429458" cy="669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Student driven “Agile” mentoring / rhizomatic learning / concept cards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AE1A6-FD7A-BB44-BA2C-4AC5772C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E8AB9-8D85-8C48-9A93-384E363B4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865" y="3055736"/>
            <a:ext cx="1187450" cy="1070476"/>
          </a:xfrm>
          <a:prstGeom prst="rect">
            <a:avLst/>
          </a:prstGeom>
        </p:spPr>
      </p:pic>
      <p:pic>
        <p:nvPicPr>
          <p:cNvPr id="2050" name="Picture 2" descr="Scratch Logos">
            <a:extLst>
              <a:ext uri="{FF2B5EF4-FFF2-40B4-BE49-F238E27FC236}">
                <a16:creationId xmlns:a16="http://schemas.microsoft.com/office/drawing/2014/main" id="{9C18B870-F67A-6E4E-89FB-3734A47C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142" y="3032384"/>
            <a:ext cx="15875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6F5B2-D9C9-634A-8E45-54BF14BB0B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762" y="1868313"/>
            <a:ext cx="1002583" cy="860944"/>
          </a:xfrm>
          <a:prstGeom prst="rect">
            <a:avLst/>
          </a:prstGeom>
        </p:spPr>
      </p:pic>
      <p:pic>
        <p:nvPicPr>
          <p:cNvPr id="2054" name="Picture 6" descr="Python Logo Png Transparent Images - Logo Transparent Background Python  Programming Language, Png Download , Transparent Png Image - PNGitem">
            <a:extLst>
              <a:ext uri="{FF2B5EF4-FFF2-40B4-BE49-F238E27FC236}">
                <a16:creationId xmlns:a16="http://schemas.microsoft.com/office/drawing/2014/main" id="{11072C67-1932-8F45-8E65-833006173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33" t="3204" r="25232" b="2023"/>
          <a:stretch/>
        </p:blipFill>
        <p:spPr bwMode="auto">
          <a:xfrm>
            <a:off x="3343917" y="3827518"/>
            <a:ext cx="945039" cy="112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4936B-2A8C-AD48-A405-5905C0A76BF1}"/>
              </a:ext>
            </a:extLst>
          </p:cNvPr>
          <p:cNvSpPr txBox="1"/>
          <p:nvPr/>
        </p:nvSpPr>
        <p:spPr>
          <a:xfrm>
            <a:off x="3229387" y="2749665"/>
            <a:ext cx="99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mbot</a:t>
            </a:r>
          </a:p>
          <a:p>
            <a:pPr algn="ctr"/>
            <a:r>
              <a:rPr lang="en-US" dirty="0"/>
              <a:t>(scratch)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31D785-6DA2-F848-AC3D-4C4C615E073D}"/>
              </a:ext>
            </a:extLst>
          </p:cNvPr>
          <p:cNvCxnSpPr>
            <a:cxnSpLocks/>
          </p:cNvCxnSpPr>
          <p:nvPr/>
        </p:nvCxnSpPr>
        <p:spPr>
          <a:xfrm flipV="1">
            <a:off x="1576442" y="2560777"/>
            <a:ext cx="1540853" cy="59552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$25 Robot Platform for Teaching Programming">
            <a:extLst>
              <a:ext uri="{FF2B5EF4-FFF2-40B4-BE49-F238E27FC236}">
                <a16:creationId xmlns:a16="http://schemas.microsoft.com/office/drawing/2014/main" id="{F9725932-0C48-F84A-A812-CBB4E301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5467" y="2373761"/>
            <a:ext cx="1099060" cy="8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844B96-7846-C54A-85FC-902C9882554B}"/>
              </a:ext>
            </a:extLst>
          </p:cNvPr>
          <p:cNvSpPr txBox="1"/>
          <p:nvPr/>
        </p:nvSpPr>
        <p:spPr>
          <a:xfrm>
            <a:off x="7467038" y="1927222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$25 Arduino Robot (C)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921C4F-6542-6B4F-817D-EA23298A0598}"/>
              </a:ext>
            </a:extLst>
          </p:cNvPr>
          <p:cNvCxnSpPr>
            <a:cxnSpLocks/>
          </p:cNvCxnSpPr>
          <p:nvPr/>
        </p:nvCxnSpPr>
        <p:spPr>
          <a:xfrm>
            <a:off x="4394380" y="2298785"/>
            <a:ext cx="1167280" cy="25591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859B56-EA6D-4948-A64B-C5140C2F1BB5}"/>
              </a:ext>
            </a:extLst>
          </p:cNvPr>
          <p:cNvCxnSpPr>
            <a:cxnSpLocks/>
          </p:cNvCxnSpPr>
          <p:nvPr/>
        </p:nvCxnSpPr>
        <p:spPr>
          <a:xfrm>
            <a:off x="2178094" y="3874556"/>
            <a:ext cx="1178016" cy="26428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639F2AB-AA92-BB46-BF35-A9505B01C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638" y="2254393"/>
            <a:ext cx="813744" cy="6006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09748F-7120-D944-A0B5-58E240ADEA6A}"/>
              </a:ext>
            </a:extLst>
          </p:cNvPr>
          <p:cNvSpPr txBox="1"/>
          <p:nvPr/>
        </p:nvSpPr>
        <p:spPr>
          <a:xfrm>
            <a:off x="5247818" y="1859158"/>
            <a:ext cx="169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 (C)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06DBCA81-FA1A-A24A-8050-CABEDB7A0865}"/>
              </a:ext>
            </a:extLst>
          </p:cNvPr>
          <p:cNvGrpSpPr/>
          <p:nvPr/>
        </p:nvGrpSpPr>
        <p:grpSpPr>
          <a:xfrm>
            <a:off x="4348036" y="2947009"/>
            <a:ext cx="2648627" cy="2510706"/>
            <a:chOff x="4348036" y="2947009"/>
            <a:chExt cx="2648627" cy="251070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3CE34E-233D-814E-9F47-7D495557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7603" y="3919849"/>
              <a:ext cx="1019698" cy="8109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4D755F-F035-C34F-A7CA-287B8F4571BD}"/>
                </a:ext>
              </a:extLst>
            </p:cNvPr>
            <p:cNvSpPr txBox="1"/>
            <p:nvPr/>
          </p:nvSpPr>
          <p:spPr>
            <a:xfrm>
              <a:off x="5195336" y="4811384"/>
              <a:ext cx="1801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$4 Micropython</a:t>
              </a:r>
            </a:p>
            <a:p>
              <a:pPr algn="ctr"/>
              <a:r>
                <a:rPr lang="en-US" dirty="0"/>
                <a:t>Raspberry Pi Pico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B9C1A3-39B2-E845-9F49-F5B43B538604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348036" y="4137164"/>
              <a:ext cx="1189567" cy="188137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10D484-E0ED-1145-A524-2657BB0E19A8}"/>
                </a:ext>
              </a:extLst>
            </p:cNvPr>
            <p:cNvCxnSpPr>
              <a:cxnSpLocks/>
            </p:cNvCxnSpPr>
            <p:nvPr/>
          </p:nvCxnSpPr>
          <p:spPr>
            <a:xfrm>
              <a:off x="6059472" y="2947009"/>
              <a:ext cx="0" cy="927547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0FD72D-D310-6741-9702-1C345003D047}"/>
              </a:ext>
            </a:extLst>
          </p:cNvPr>
          <p:cNvCxnSpPr>
            <a:cxnSpLocks/>
          </p:cNvCxnSpPr>
          <p:nvPr/>
        </p:nvCxnSpPr>
        <p:spPr>
          <a:xfrm>
            <a:off x="6529792" y="2568857"/>
            <a:ext cx="1083457" cy="11687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734DBB9-04DE-B64F-A915-B0F50C8C1A65}"/>
              </a:ext>
            </a:extLst>
          </p:cNvPr>
          <p:cNvSpPr txBox="1"/>
          <p:nvPr/>
        </p:nvSpPr>
        <p:spPr>
          <a:xfrm>
            <a:off x="9787373" y="4325301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Racing League</a:t>
            </a:r>
          </a:p>
        </p:txBody>
      </p: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89FC87AD-2C3E-7E44-A355-7D709F3919DD}"/>
              </a:ext>
            </a:extLst>
          </p:cNvPr>
          <p:cNvGrpSpPr/>
          <p:nvPr/>
        </p:nvGrpSpPr>
        <p:grpSpPr>
          <a:xfrm>
            <a:off x="6502335" y="3840543"/>
            <a:ext cx="3575530" cy="1634490"/>
            <a:chOff x="6502335" y="3840543"/>
            <a:chExt cx="3575530" cy="163449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529479D-2621-F54B-BB35-ABDE52313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1838" y="3840543"/>
              <a:ext cx="1292689" cy="969517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051B08-644E-7B4E-A600-5FFAAEC50296}"/>
                </a:ext>
              </a:extLst>
            </p:cNvPr>
            <p:cNvCxnSpPr>
              <a:cxnSpLocks/>
            </p:cNvCxnSpPr>
            <p:nvPr/>
          </p:nvCxnSpPr>
          <p:spPr>
            <a:xfrm>
              <a:off x="6502335" y="4300848"/>
              <a:ext cx="988656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D1EF63-6A63-D248-A9A5-FE1B8175D2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745" y="3874556"/>
              <a:ext cx="1081120" cy="426292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D9284B-3669-8847-8679-F0C3B2CC103F}"/>
                </a:ext>
              </a:extLst>
            </p:cNvPr>
            <p:cNvSpPr txBox="1"/>
            <p:nvPr/>
          </p:nvSpPr>
          <p:spPr>
            <a:xfrm>
              <a:off x="7582313" y="4828702"/>
              <a:ext cx="1398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Pico Robot</a:t>
              </a:r>
            </a:p>
            <a:p>
              <a:pPr algn="ctr"/>
              <a:r>
                <a:rPr lang="en-US" dirty="0"/>
                <a:t>MicroPython</a:t>
              </a: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F6E51E7A-624D-1641-8A41-9CCBDBF7E807}"/>
              </a:ext>
            </a:extLst>
          </p:cNvPr>
          <p:cNvSpPr txBox="1"/>
          <p:nvPr/>
        </p:nvSpPr>
        <p:spPr>
          <a:xfrm>
            <a:off x="9345266" y="262480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15D9EA69-C34D-1E4A-8B35-30EF12FC17CC}"/>
              </a:ext>
            </a:extLst>
          </p:cNvPr>
          <p:cNvSpPr txBox="1"/>
          <p:nvPr/>
        </p:nvSpPr>
        <p:spPr>
          <a:xfrm>
            <a:off x="6184780" y="325739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200x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42EDFD53-0B36-214E-9B58-0F5835AAC403}"/>
              </a:ext>
            </a:extLst>
          </p:cNvPr>
          <p:cNvSpPr txBox="1"/>
          <p:nvPr/>
        </p:nvSpPr>
        <p:spPr>
          <a:xfrm>
            <a:off x="359838" y="4305766"/>
            <a:ext cx="1364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  <a:p>
            <a:r>
              <a:rPr lang="en-US" dirty="0"/>
              <a:t>Mobile Apps</a:t>
            </a:r>
          </a:p>
          <a:p>
            <a:r>
              <a:rPr lang="en-US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32496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B39A-66EA-4F41-8A06-BCCB67C2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 Racing League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AD81E-1A9D-A442-B257-E0BA330F2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016" y="1699409"/>
            <a:ext cx="5918784" cy="455285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“High touch” hands-on learning for single-day events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Mentors work directly with students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Background checks (free) for all students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No more than </a:t>
            </a:r>
            <a:r>
              <a:rPr lang="en-US" sz="2000" b="1" dirty="0"/>
              <a:t>three</a:t>
            </a:r>
            <a:r>
              <a:rPr lang="en-US" sz="2000" dirty="0"/>
              <a:t> students per mentor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No fees – leverage STEM grants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Concept cards are used to decompose complex learning into components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Easy to integrate into local CoderDojo programs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All content is licensed for noncommercial reuse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Focus on low-cost but </a:t>
            </a:r>
            <a:r>
              <a:rPr lang="en-US" sz="2000" b="1" dirty="0">
                <a:solidFill>
                  <a:srgbClr val="E87722"/>
                </a:solidFill>
              </a:rPr>
              <a:t>fun</a:t>
            </a:r>
            <a:r>
              <a:rPr lang="en-US" sz="2000" dirty="0"/>
              <a:t> events!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7CB9A-880F-2C4D-930A-B3FECE7F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B10B36-64C0-0F4F-B3C6-4AB8510A231A}"/>
              </a:ext>
            </a:extLst>
          </p:cNvPr>
          <p:cNvGrpSpPr/>
          <p:nvPr/>
        </p:nvGrpSpPr>
        <p:grpSpPr>
          <a:xfrm>
            <a:off x="355031" y="1808489"/>
            <a:ext cx="5150108" cy="3786498"/>
            <a:chOff x="991270" y="1624106"/>
            <a:chExt cx="8164686" cy="51029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903664-2EF6-8842-9826-ED3879BD9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270" y="1993438"/>
              <a:ext cx="4483100" cy="399199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933F77-5040-334F-9DD0-026B87630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5024" y="2519992"/>
              <a:ext cx="1034420" cy="204319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68D1E-0E56-A748-8E5D-AEBBBC49546D}"/>
                </a:ext>
              </a:extLst>
            </p:cNvPr>
            <p:cNvSpPr txBox="1"/>
            <p:nvPr/>
          </p:nvSpPr>
          <p:spPr>
            <a:xfrm>
              <a:off x="5506819" y="2218709"/>
              <a:ext cx="2297953" cy="497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Camera ($25)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E4E1F9-4CFE-1443-87DC-146B3C2F2A99}"/>
                </a:ext>
              </a:extLst>
            </p:cNvPr>
            <p:cNvSpPr txBox="1"/>
            <p:nvPr/>
          </p:nvSpPr>
          <p:spPr>
            <a:xfrm>
              <a:off x="5098806" y="2949581"/>
              <a:ext cx="3288251" cy="497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Raspberry Pi 4 ($60)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0E3933-E762-114C-8E7A-52C168293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108" y="3171377"/>
              <a:ext cx="674558" cy="15771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0733A-DBCE-424B-AC66-0A62E0B78F28}"/>
                </a:ext>
              </a:extLst>
            </p:cNvPr>
            <p:cNvSpPr txBox="1"/>
            <p:nvPr/>
          </p:nvSpPr>
          <p:spPr>
            <a:xfrm>
              <a:off x="3182132" y="1624106"/>
              <a:ext cx="256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printed roll cage ($50)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100985-73BC-8241-B811-329820B9DB86}"/>
                </a:ext>
              </a:extLst>
            </p:cNvPr>
            <p:cNvCxnSpPr>
              <a:cxnSpLocks/>
            </p:cNvCxnSpPr>
            <p:nvPr/>
          </p:nvCxnSpPr>
          <p:spPr>
            <a:xfrm>
              <a:off x="4055335" y="2002144"/>
              <a:ext cx="0" cy="29980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91920-8F5C-CC40-96C3-897DC09D15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8548" y="4812259"/>
              <a:ext cx="532150" cy="407404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4CF0E2-3749-5B41-B30B-1E1E8AFCDC7B}"/>
                </a:ext>
              </a:extLst>
            </p:cNvPr>
            <p:cNvSpPr txBox="1"/>
            <p:nvPr/>
          </p:nvSpPr>
          <p:spPr>
            <a:xfrm>
              <a:off x="5364067" y="4784145"/>
              <a:ext cx="2461506" cy="871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RC Car Chassis</a:t>
              </a:r>
            </a:p>
            <a:p>
              <a:r>
                <a:rPr lang="en-US" dirty="0"/>
                <a:t>($100-$200)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EDD0AD-B7CB-954A-956F-B53CA0F1DAA2}"/>
                </a:ext>
              </a:extLst>
            </p:cNvPr>
            <p:cNvSpPr txBox="1"/>
            <p:nvPr/>
          </p:nvSpPr>
          <p:spPr>
            <a:xfrm>
              <a:off x="4329905" y="6229280"/>
              <a:ext cx="4826051" cy="49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Total Cost</a:t>
              </a:r>
              <a:r>
                <a:rPr lang="en-US" dirty="0"/>
                <a:t>: $250 to $400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22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B447-E0F3-A140-8531-95429201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AI Racing League?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5A6F-2A9C-6840-BD4F-E87E17E61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718" y="1624106"/>
            <a:ext cx="6087081" cy="4552857"/>
          </a:xfrm>
        </p:spPr>
        <p:txBody>
          <a:bodyPr/>
          <a:lstStyle/>
          <a:p>
            <a:r>
              <a:rPr lang="en-US" dirty="0"/>
              <a:t>The funnest way to teach AI to kids!</a:t>
            </a:r>
          </a:p>
          <a:p>
            <a:r>
              <a:rPr lang="en-US" dirty="0"/>
              <a:t>Built around around the ”DonkeyCar” </a:t>
            </a:r>
          </a:p>
          <a:p>
            <a:pPr lvl="1"/>
            <a:r>
              <a:rPr lang="en-US" dirty="0"/>
              <a:t>RC car chassis</a:t>
            </a:r>
          </a:p>
          <a:p>
            <a:pPr lvl="1"/>
            <a:r>
              <a:rPr lang="en-US" dirty="0"/>
              <a:t>Camera</a:t>
            </a:r>
          </a:p>
          <a:p>
            <a:pPr lvl="1"/>
            <a:r>
              <a:rPr lang="en-US" dirty="0"/>
              <a:t>Raspberry Pi</a:t>
            </a:r>
          </a:p>
          <a:p>
            <a:r>
              <a:rPr lang="en-US" dirty="0"/>
              <a:t>Open software built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9CC6D-EA2C-9949-ABCD-EC30FBA4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D2FF4D-45D5-5C40-864C-964F8EAEE912}"/>
              </a:ext>
            </a:extLst>
          </p:cNvPr>
          <p:cNvGrpSpPr/>
          <p:nvPr/>
        </p:nvGrpSpPr>
        <p:grpSpPr>
          <a:xfrm>
            <a:off x="343879" y="2007285"/>
            <a:ext cx="5150108" cy="3786498"/>
            <a:chOff x="991270" y="1624106"/>
            <a:chExt cx="8164686" cy="51029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77C810-F2E7-3745-A37B-13519CB6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270" y="1993438"/>
              <a:ext cx="4483100" cy="3991991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55203B-8D3A-B24A-A055-9110A8486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5024" y="2519992"/>
              <a:ext cx="1034420" cy="204319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D1FE8B-0A33-A54A-BC13-A7DC78396CC4}"/>
                </a:ext>
              </a:extLst>
            </p:cNvPr>
            <p:cNvSpPr txBox="1"/>
            <p:nvPr/>
          </p:nvSpPr>
          <p:spPr>
            <a:xfrm>
              <a:off x="5506819" y="2218709"/>
              <a:ext cx="2297953" cy="497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Camera ($25)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74F9F0-940B-5F4E-AD98-D911FDAAF79C}"/>
                </a:ext>
              </a:extLst>
            </p:cNvPr>
            <p:cNvSpPr txBox="1"/>
            <p:nvPr/>
          </p:nvSpPr>
          <p:spPr>
            <a:xfrm>
              <a:off x="5098806" y="2949581"/>
              <a:ext cx="3288251" cy="497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Raspberry Pi 4 ($60)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44F0E5-D6E9-1346-A2F9-73CCAB109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108" y="3171377"/>
              <a:ext cx="674558" cy="15771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D51E02-6932-6741-B777-CCFE8C6EFC0D}"/>
                </a:ext>
              </a:extLst>
            </p:cNvPr>
            <p:cNvSpPr txBox="1"/>
            <p:nvPr/>
          </p:nvSpPr>
          <p:spPr>
            <a:xfrm>
              <a:off x="3182132" y="1624106"/>
              <a:ext cx="256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printed roll cage ($50)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7BC7C9-8642-DF46-95C9-EFB806F95C87}"/>
                </a:ext>
              </a:extLst>
            </p:cNvPr>
            <p:cNvCxnSpPr>
              <a:cxnSpLocks/>
            </p:cNvCxnSpPr>
            <p:nvPr/>
          </p:nvCxnSpPr>
          <p:spPr>
            <a:xfrm>
              <a:off x="4055335" y="2002144"/>
              <a:ext cx="0" cy="29980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8C3CC1-318E-4A4A-BBD2-C634421F9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8548" y="4812259"/>
              <a:ext cx="532150" cy="407404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68D073-46DD-4E43-897A-55B8767D3C7D}"/>
                </a:ext>
              </a:extLst>
            </p:cNvPr>
            <p:cNvSpPr txBox="1"/>
            <p:nvPr/>
          </p:nvSpPr>
          <p:spPr>
            <a:xfrm>
              <a:off x="5364067" y="4784145"/>
              <a:ext cx="2461506" cy="871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RC Car Chassis</a:t>
              </a:r>
            </a:p>
            <a:p>
              <a:r>
                <a:rPr lang="en-US" dirty="0"/>
                <a:t>($100-$200)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8865F-D310-6048-92AB-64C6EB94A637}"/>
                </a:ext>
              </a:extLst>
            </p:cNvPr>
            <p:cNvSpPr txBox="1"/>
            <p:nvPr/>
          </p:nvSpPr>
          <p:spPr>
            <a:xfrm>
              <a:off x="4329905" y="6229280"/>
              <a:ext cx="4826051" cy="49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Total Cost</a:t>
              </a:r>
              <a:r>
                <a:rPr lang="en-US" dirty="0"/>
                <a:t>: $250 to $400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62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6CD3-BBB6-7843-B86E-977DB34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71" y="83495"/>
            <a:ext cx="10515600" cy="562525"/>
          </a:xfrm>
        </p:spPr>
        <p:txBody>
          <a:bodyPr/>
          <a:lstStyle/>
          <a:p>
            <a:r>
              <a:rPr lang="en-US" dirty="0"/>
              <a:t>Sample Learning Journey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4E054-CC9A-5548-A63D-62DD51EE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20</a:t>
            </a:fld>
            <a:endParaRPr lang="en-US"/>
          </a:p>
        </p:txBody>
      </p:sp>
      <p:pic>
        <p:nvPicPr>
          <p:cNvPr id="4098" name="Picture 2" descr="Beginning Python Journey Map">
            <a:extLst>
              <a:ext uri="{FF2B5EF4-FFF2-40B4-BE49-F238E27FC236}">
                <a16:creationId xmlns:a16="http://schemas.microsoft.com/office/drawing/2014/main" id="{C9535A22-481E-1D4F-AC9F-684D1A3F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9474" y="1235858"/>
            <a:ext cx="9298193" cy="49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2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1580" y="3682975"/>
            <a:ext cx="488774" cy="79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2383306" y="1719738"/>
            <a:ext cx="4996123" cy="1068004"/>
          </a:xfrm>
          <a:custGeom>
            <a:avLst/>
            <a:gdLst/>
            <a:ahLst/>
            <a:cxnLst/>
            <a:rect l="l" t="t" r="r" b="b"/>
            <a:pathLst>
              <a:path w="4392196" h="1068004" extrusionOk="0">
                <a:moveTo>
                  <a:pt x="0" y="681736"/>
                </a:moveTo>
                <a:cubicBezTo>
                  <a:pt x="115195" y="169892"/>
                  <a:pt x="1587686" y="-50868"/>
                  <a:pt x="2095046" y="9794"/>
                </a:cubicBezTo>
                <a:cubicBezTo>
                  <a:pt x="2602407" y="70456"/>
                  <a:pt x="2661305" y="928043"/>
                  <a:pt x="3044163" y="1045705"/>
                </a:cubicBezTo>
                <a:cubicBezTo>
                  <a:pt x="3427021" y="1163367"/>
                  <a:pt x="4167524" y="780183"/>
                  <a:pt x="4392196" y="715767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469219" y="152305"/>
            <a:ext cx="10515600" cy="562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" sz="4000" dirty="0"/>
              <a:t>AI Racing League Concept Cards</a:t>
            </a:r>
            <a:endParaRPr dirty="0"/>
          </a:p>
        </p:txBody>
      </p:sp>
      <p:sp>
        <p:nvSpPr>
          <p:cNvPr id="176" name="Google Shape;176;p30"/>
          <p:cNvSpPr/>
          <p:nvPr/>
        </p:nvSpPr>
        <p:spPr>
          <a:xfrm>
            <a:off x="2440763" y="1702196"/>
            <a:ext cx="4935675" cy="1103089"/>
          </a:xfrm>
          <a:custGeom>
            <a:avLst/>
            <a:gdLst/>
            <a:ahLst/>
            <a:cxnLst/>
            <a:rect l="l" t="t" r="r" b="b"/>
            <a:pathLst>
              <a:path w="4416711" h="1103089" extrusionOk="0">
                <a:moveTo>
                  <a:pt x="0" y="642297"/>
                </a:moveTo>
                <a:cubicBezTo>
                  <a:pt x="98728" y="112165"/>
                  <a:pt x="1574216" y="-56778"/>
                  <a:pt x="2085662" y="16075"/>
                </a:cubicBezTo>
                <a:cubicBezTo>
                  <a:pt x="2597108" y="88928"/>
                  <a:pt x="2680170" y="957184"/>
                  <a:pt x="3068678" y="1079418"/>
                </a:cubicBezTo>
                <a:cubicBezTo>
                  <a:pt x="3457186" y="1201652"/>
                  <a:pt x="4192039" y="813896"/>
                  <a:pt x="4416711" y="749480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7597079" y="3027657"/>
            <a:ext cx="1925606" cy="1851330"/>
          </a:xfrm>
          <a:custGeom>
            <a:avLst/>
            <a:gdLst/>
            <a:ahLst/>
            <a:cxnLst/>
            <a:rect l="l" t="t" r="r" b="b"/>
            <a:pathLst>
              <a:path w="1874069" h="1851330" extrusionOk="0">
                <a:moveTo>
                  <a:pt x="237426" y="0"/>
                </a:moveTo>
                <a:cubicBezTo>
                  <a:pt x="108121" y="358533"/>
                  <a:pt x="-125020" y="613795"/>
                  <a:pt x="82929" y="791946"/>
                </a:cubicBezTo>
                <a:cubicBezTo>
                  <a:pt x="290878" y="970097"/>
                  <a:pt x="1186597" y="892341"/>
                  <a:pt x="1485120" y="1068905"/>
                </a:cubicBezTo>
                <a:cubicBezTo>
                  <a:pt x="1783643" y="1245469"/>
                  <a:pt x="1787131" y="1595235"/>
                  <a:pt x="1874069" y="1851330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7628827" y="3011359"/>
            <a:ext cx="1906324" cy="2029591"/>
          </a:xfrm>
          <a:custGeom>
            <a:avLst/>
            <a:gdLst/>
            <a:ahLst/>
            <a:cxnLst/>
            <a:rect l="l" t="t" r="r" b="b"/>
            <a:pathLst>
              <a:path w="1855303" h="2029591" extrusionOk="0">
                <a:moveTo>
                  <a:pt x="266226" y="0"/>
                </a:moveTo>
                <a:cubicBezTo>
                  <a:pt x="-20095" y="402556"/>
                  <a:pt x="-65627" y="663286"/>
                  <a:pt x="82530" y="842191"/>
                </a:cubicBezTo>
                <a:cubicBezTo>
                  <a:pt x="230687" y="1021096"/>
                  <a:pt x="1126911" y="875530"/>
                  <a:pt x="1422373" y="1073430"/>
                </a:cubicBezTo>
                <a:cubicBezTo>
                  <a:pt x="1717835" y="1271330"/>
                  <a:pt x="1768365" y="1660374"/>
                  <a:pt x="1855303" y="2029591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30"/>
          <p:cNvGrpSpPr/>
          <p:nvPr/>
        </p:nvGrpSpPr>
        <p:grpSpPr>
          <a:xfrm>
            <a:off x="8924106" y="4786372"/>
            <a:ext cx="1197204" cy="1517715"/>
            <a:chOff x="6345047" y="4691185"/>
            <a:chExt cx="1197204" cy="1517715"/>
          </a:xfrm>
        </p:grpSpPr>
        <p:sp>
          <p:nvSpPr>
            <p:cNvPr id="180" name="Google Shape;180;p30"/>
            <p:cNvSpPr/>
            <p:nvPr/>
          </p:nvSpPr>
          <p:spPr>
            <a:xfrm>
              <a:off x="6345047" y="4691185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6431459" y="4779954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0"/>
            <p:cNvSpPr txBox="1"/>
            <p:nvPr/>
          </p:nvSpPr>
          <p:spPr>
            <a:xfrm>
              <a:off x="6513468" y="5100561"/>
              <a:ext cx="8603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Finishing</a:t>
              </a:r>
              <a:b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/>
            </a:p>
          </p:txBody>
        </p:sp>
      </p:grpSp>
      <p:grpSp>
        <p:nvGrpSpPr>
          <p:cNvPr id="183" name="Google Shape;183;p30"/>
          <p:cNvGrpSpPr/>
          <p:nvPr/>
        </p:nvGrpSpPr>
        <p:grpSpPr>
          <a:xfrm>
            <a:off x="7274560" y="1631289"/>
            <a:ext cx="1197204" cy="1517715"/>
            <a:chOff x="6110140" y="1675030"/>
            <a:chExt cx="1197204" cy="1517715"/>
          </a:xfrm>
        </p:grpSpPr>
        <p:sp>
          <p:nvSpPr>
            <p:cNvPr id="184" name="Google Shape;184;p30"/>
            <p:cNvSpPr/>
            <p:nvPr/>
          </p:nvSpPr>
          <p:spPr>
            <a:xfrm>
              <a:off x="6110140" y="167503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6196552" y="1763799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0"/>
            <p:cNvSpPr txBox="1"/>
            <p:nvPr/>
          </p:nvSpPr>
          <p:spPr>
            <a:xfrm>
              <a:off x="6140703" y="2084406"/>
              <a:ext cx="11360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Intermediate</a:t>
              </a:r>
              <a:b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/>
            </a:p>
          </p:txBody>
        </p:sp>
      </p:grpSp>
      <p:grpSp>
        <p:nvGrpSpPr>
          <p:cNvPr id="187" name="Google Shape;187;p30"/>
          <p:cNvGrpSpPr/>
          <p:nvPr/>
        </p:nvGrpSpPr>
        <p:grpSpPr>
          <a:xfrm>
            <a:off x="1846940" y="2323152"/>
            <a:ext cx="1197204" cy="1517715"/>
            <a:chOff x="499621" y="1659370"/>
            <a:chExt cx="1197204" cy="1517715"/>
          </a:xfrm>
        </p:grpSpPr>
        <p:sp>
          <p:nvSpPr>
            <p:cNvPr id="188" name="Google Shape;188;p30"/>
            <p:cNvSpPr/>
            <p:nvPr/>
          </p:nvSpPr>
          <p:spPr>
            <a:xfrm>
              <a:off x="499621" y="165937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79011" y="1719858"/>
              <a:ext cx="1038424" cy="134606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0"/>
            <p:cNvSpPr txBox="1"/>
            <p:nvPr/>
          </p:nvSpPr>
          <p:spPr>
            <a:xfrm>
              <a:off x="571989" y="2068746"/>
              <a:ext cx="105246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Starting</a:t>
              </a:r>
              <a:b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/>
            </a:p>
          </p:txBody>
        </p:sp>
      </p:grpSp>
      <p:sp>
        <p:nvSpPr>
          <p:cNvPr id="191" name="Google Shape;191;p30"/>
          <p:cNvSpPr txBox="1"/>
          <p:nvPr/>
        </p:nvSpPr>
        <p:spPr>
          <a:xfrm>
            <a:off x="482461" y="4115165"/>
            <a:ext cx="7282789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double-sided laminated card per concept. Activities and suggested questions on the front.  Answers on the back.</a:t>
            </a:r>
            <a:endParaRPr dirty="0"/>
          </a:p>
          <a:p>
            <a:pPr marL="342900" indent="-342900">
              <a:buClr>
                <a:srgbClr val="00B050"/>
              </a:buClr>
              <a:buSzPts val="1600"/>
              <a:buFont typeface="Calibri"/>
              <a:buAutoNum type="arabicPeriod"/>
            </a:pPr>
            <a:r>
              <a:rPr lang="en" sz="16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Starting Concepts (green borders)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no dependencies on other concepts.  They should be attempted first.</a:t>
            </a:r>
            <a:endParaRPr dirty="0"/>
          </a:p>
          <a:p>
            <a:pPr marL="342900" indent="-342900"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lang="en" sz="1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Intermediate Concepts (blue borders)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be for students that have completed most of the starting concepts or are already familiar with the topic.</a:t>
            </a:r>
            <a:endParaRPr dirty="0"/>
          </a:p>
          <a:p>
            <a:pPr marL="342900" indent="-342900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Finishing Concepts (black borders)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be attempted after the intermediate concepts are mastered.</a:t>
            </a:r>
            <a:endParaRPr dirty="0"/>
          </a:p>
        </p:txBody>
      </p:sp>
      <p:grpSp>
        <p:nvGrpSpPr>
          <p:cNvPr id="192" name="Google Shape;192;p30"/>
          <p:cNvGrpSpPr/>
          <p:nvPr/>
        </p:nvGrpSpPr>
        <p:grpSpPr>
          <a:xfrm rot="1520869">
            <a:off x="2173874" y="1720227"/>
            <a:ext cx="1269964" cy="602327"/>
            <a:chOff x="310691" y="1085164"/>
            <a:chExt cx="1270000" cy="602344"/>
          </a:xfrm>
        </p:grpSpPr>
        <p:pic>
          <p:nvPicPr>
            <p:cNvPr id="193" name="Google Shape;193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0691" y="1085164"/>
              <a:ext cx="1270000" cy="330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4" name="Google Shape;194;p30"/>
            <p:cNvCxnSpPr/>
            <p:nvPr/>
          </p:nvCxnSpPr>
          <p:spPr>
            <a:xfrm>
              <a:off x="310691" y="1095422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30"/>
            <p:cNvCxnSpPr/>
            <p:nvPr/>
          </p:nvCxnSpPr>
          <p:spPr>
            <a:xfrm>
              <a:off x="1580691" y="1085164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6" name="Google Shape;196;p30"/>
          <p:cNvSpPr txBox="1"/>
          <p:nvPr/>
        </p:nvSpPr>
        <p:spPr>
          <a:xfrm>
            <a:off x="2666005" y="1302900"/>
            <a:ext cx="79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endParaRPr dirty="0"/>
          </a:p>
        </p:txBody>
      </p:sp>
      <p:sp>
        <p:nvSpPr>
          <p:cNvPr id="197" name="Google Shape;197;p30"/>
          <p:cNvSpPr txBox="1"/>
          <p:nvPr/>
        </p:nvSpPr>
        <p:spPr>
          <a:xfrm>
            <a:off x="3653328" y="1209747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5271537" y="1557835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5727019" y="2083857"/>
            <a:ext cx="129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7951100" y="3310163"/>
            <a:ext cx="89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9383932" y="3268360"/>
            <a:ext cx="8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Finish!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7875183" y="4277197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 Model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60FDA-B47B-C444-94BC-306CF4C2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21</a:t>
            </a:fld>
            <a:endParaRPr lang="en-US"/>
          </a:p>
        </p:txBody>
      </p:sp>
      <p:sp>
        <p:nvSpPr>
          <p:cNvPr id="33" name="Google Shape;200;p30">
            <a:extLst>
              <a:ext uri="{FF2B5EF4-FFF2-40B4-BE49-F238E27FC236}">
                <a16:creationId xmlns:a16="http://schemas.microsoft.com/office/drawing/2014/main" id="{5BCFAA37-DE81-0840-8F09-A98937594B22}"/>
              </a:ext>
            </a:extLst>
          </p:cNvPr>
          <p:cNvSpPr txBox="1"/>
          <p:nvPr/>
        </p:nvSpPr>
        <p:spPr>
          <a:xfrm>
            <a:off x="6245176" y="3008383"/>
            <a:ext cx="89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endParaRPr dirty="0"/>
          </a:p>
        </p:txBody>
      </p:sp>
      <p:sp>
        <p:nvSpPr>
          <p:cNvPr id="34" name="Google Shape;197;p30">
            <a:extLst>
              <a:ext uri="{FF2B5EF4-FFF2-40B4-BE49-F238E27FC236}">
                <a16:creationId xmlns:a16="http://schemas.microsoft.com/office/drawing/2014/main" id="{5C3609B0-D28D-8D4B-937D-9CBD555EE316}"/>
              </a:ext>
            </a:extLst>
          </p:cNvPr>
          <p:cNvSpPr txBox="1"/>
          <p:nvPr/>
        </p:nvSpPr>
        <p:spPr>
          <a:xfrm>
            <a:off x="4619328" y="1222198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dirty="0"/>
          </a:p>
        </p:txBody>
      </p:sp>
      <p:sp>
        <p:nvSpPr>
          <p:cNvPr id="35" name="Google Shape;197;p30">
            <a:extLst>
              <a:ext uri="{FF2B5EF4-FFF2-40B4-BE49-F238E27FC236}">
                <a16:creationId xmlns:a16="http://schemas.microsoft.com/office/drawing/2014/main" id="{31DE2980-11BB-4F41-A6F1-4C08455BEBDF}"/>
              </a:ext>
            </a:extLst>
          </p:cNvPr>
          <p:cNvSpPr txBox="1"/>
          <p:nvPr/>
        </p:nvSpPr>
        <p:spPr>
          <a:xfrm>
            <a:off x="6542719" y="3708997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62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7C84-89F3-3044-A0D1-6DF1EDD5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Sustainable Robotics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F3EC0-1826-7C48-80F8-E39610954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146" y="1624106"/>
            <a:ext cx="3757653" cy="4552857"/>
          </a:xfrm>
        </p:spPr>
        <p:txBody>
          <a:bodyPr/>
          <a:lstStyle/>
          <a:p>
            <a:r>
              <a:rPr lang="en-US" dirty="0"/>
              <a:t>Design robots to make it easy to </a:t>
            </a:r>
            <a:r>
              <a:rPr lang="en-US" b="1" dirty="0"/>
              <a:t>upgrade</a:t>
            </a:r>
            <a:r>
              <a:rPr lang="en-US" dirty="0"/>
              <a:t> your robot</a:t>
            </a:r>
          </a:p>
          <a:p>
            <a:r>
              <a:rPr lang="en-US" dirty="0"/>
              <a:t>Easy to upgrade your: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Software</a:t>
            </a:r>
          </a:p>
          <a:p>
            <a:r>
              <a:rPr lang="en-US" dirty="0"/>
              <a:t>Teachers have the “right to repair”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D1327-EAB9-5347-B21F-F8926BFE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5F60B-8846-6A4D-9EE1-A40A531604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24106"/>
            <a:ext cx="6047045" cy="4535284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BE9A19CB-50DA-1C4C-A88C-5A155A490B1E}"/>
              </a:ext>
            </a:extLst>
          </p:cNvPr>
          <p:cNvSpPr/>
          <p:nvPr/>
        </p:nvSpPr>
        <p:spPr>
          <a:xfrm rot="20360687">
            <a:off x="3681057" y="2641409"/>
            <a:ext cx="613186" cy="131494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E38E-FCBA-8349-B017-712509C3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Need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6934-F30E-9248-8CFF-5CE9250C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593" y="1976042"/>
            <a:ext cx="10515600" cy="18048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Mentor recruitment</a:t>
            </a:r>
          </a:p>
          <a:p>
            <a:pPr lvl="1"/>
            <a:r>
              <a:rPr lang="en-US" dirty="0"/>
              <a:t>We have 10x more students than we have mentor volunteers</a:t>
            </a:r>
          </a:p>
          <a:p>
            <a:r>
              <a:rPr lang="en-US" dirty="0"/>
              <a:t>Recruiting more women and minority mentors</a:t>
            </a:r>
          </a:p>
          <a:p>
            <a:r>
              <a:rPr lang="en-US" dirty="0"/>
              <a:t>Communication and awareness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50102-083E-744E-9F36-FB4960EB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68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6E5C-60B6-1F44-A7F1-911B3878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357F3-A996-0A4F-BD60-406C0A817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312433"/>
            <a:ext cx="10805159" cy="4415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AI Racing League Internal OTU Site: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000" dirty="0"/>
              <a:t>	https://</a:t>
            </a:r>
            <a:r>
              <a:rPr lang="en-US" sz="2000" dirty="0" err="1"/>
              <a:t>github.optum.com</a:t>
            </a:r>
            <a:r>
              <a:rPr lang="en-US" sz="2000" dirty="0"/>
              <a:t>/pages/</a:t>
            </a:r>
            <a:r>
              <a:rPr lang="en-US" sz="2000" dirty="0" err="1"/>
              <a:t>OptumTechUniversity</a:t>
            </a:r>
            <a:r>
              <a:rPr lang="en-US" sz="2000" dirty="0"/>
              <a:t>/</a:t>
            </a:r>
            <a:r>
              <a:rPr lang="en-US" sz="2000" dirty="0" err="1"/>
              <a:t>otu</a:t>
            </a:r>
            <a:r>
              <a:rPr lang="en-US" sz="2000" dirty="0"/>
              <a:t>-ai-racing-league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AI Racing League Public Site</a:t>
            </a:r>
            <a:r>
              <a:rPr lang="en-US" dirty="0"/>
              <a:t>: https://coderdojotc.org/ai-racing-league</a:t>
            </a:r>
          </a:p>
          <a:p>
            <a:pPr marL="0" indent="0">
              <a:buNone/>
            </a:pPr>
            <a:r>
              <a:rPr lang="en-US" b="1" dirty="0"/>
              <a:t>Mentor Resources</a:t>
            </a:r>
            <a:r>
              <a:rPr lang="en-US" dirty="0"/>
              <a:t>: http://coderdojotc.org/CoderDojoTC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F251F-FC4D-A54C-823A-A089260A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8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9CBF7-D6CA-1D4C-8CC7-E3D1A60B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93" y="150667"/>
            <a:ext cx="10515600" cy="1046986"/>
          </a:xfrm>
        </p:spPr>
        <p:txBody>
          <a:bodyPr/>
          <a:lstStyle/>
          <a:p>
            <a:r>
              <a:rPr lang="en-US" dirty="0"/>
              <a:t>Why “Donkey Car”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FDFE2-C5A4-FA4E-A78B-C43025C0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1248" y="2142302"/>
            <a:ext cx="8512517" cy="2287646"/>
          </a:xfrm>
        </p:spPr>
        <p:txBody>
          <a:bodyPr wrap="none">
            <a:noAutofit/>
          </a:bodyPr>
          <a:lstStyle/>
          <a:p>
            <a:r>
              <a:rPr lang="en-US" dirty="0"/>
              <a:t>They are not designed to be “fast” looking</a:t>
            </a:r>
          </a:p>
          <a:p>
            <a:r>
              <a:rPr lang="en-US" dirty="0"/>
              <a:t>They are safe for kids</a:t>
            </a:r>
          </a:p>
          <a:p>
            <a:r>
              <a:rPr lang="en-US" dirty="0"/>
              <a:t>They occasionally don't follow their drivers commands </a:t>
            </a:r>
          </a:p>
          <a:p>
            <a:r>
              <a:rPr lang="en-US" dirty="0"/>
              <a:t>The ugly connotation so expectations are super low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52DE3-EA9B-1647-B311-A7BBD133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Donkey Car Newsletter">
            <a:extLst>
              <a:ext uri="{FF2B5EF4-FFF2-40B4-BE49-F238E27FC236}">
                <a16:creationId xmlns:a16="http://schemas.microsoft.com/office/drawing/2014/main" id="{A27DDF58-F69C-5C4C-8B1E-8C33968E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3" y="1858198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0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BBB2-C810-CC4A-B329-5FCD77D1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$100 RC Car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44B27-0FB3-D342-8C11-BAC84E98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B8F06-5C33-A942-9455-14629D88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63" y="1475783"/>
            <a:ext cx="8948426" cy="46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5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6ABB0-0FD4-FA4C-9681-4E174649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Parts of an RC Car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139C-5FD6-FC42-B824-4A7FC2C8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B47B0-057B-8E42-81E2-CA3FEBE9E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9"/>
          <a:stretch/>
        </p:blipFill>
        <p:spPr>
          <a:xfrm>
            <a:off x="1239971" y="1649655"/>
            <a:ext cx="9161417" cy="4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2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BCBF-6E26-184B-B1C1-DDDB788D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Speed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B973-05F6-1444-9964-262B1D4AD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0" y="1624106"/>
            <a:ext cx="5774410" cy="4552857"/>
          </a:xfrm>
        </p:spPr>
        <p:txBody>
          <a:bodyPr/>
          <a:lstStyle/>
          <a:p>
            <a:r>
              <a:rPr lang="en-US" dirty="0"/>
              <a:t>Sends the right amount of battery power to the motor based on the input from a computer</a:t>
            </a:r>
          </a:p>
          <a:p>
            <a:r>
              <a:rPr lang="en-US" dirty="0"/>
              <a:t>Can make the motor turn forward and backwards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59CBD-01B1-3349-AEFD-B44495B3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3BDF5-E2E9-AF46-BD89-A9BCC1A7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9" y="1624105"/>
            <a:ext cx="4724022" cy="41144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FAD31DE-296D-A44A-A4B9-B1B18F419881}"/>
              </a:ext>
            </a:extLst>
          </p:cNvPr>
          <p:cNvSpPr/>
          <p:nvPr/>
        </p:nvSpPr>
        <p:spPr>
          <a:xfrm rot="19108243">
            <a:off x="1264528" y="5044324"/>
            <a:ext cx="791737" cy="379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B9E93-B8C2-9D4C-BBAD-43F4612DA68E}"/>
              </a:ext>
            </a:extLst>
          </p:cNvPr>
          <p:cNvSpPr txBox="1"/>
          <p:nvPr/>
        </p:nvSpPr>
        <p:spPr>
          <a:xfrm>
            <a:off x="280766" y="5638273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Computer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9EA76-CBDC-7548-9FCB-C46622646AAC}"/>
              </a:ext>
            </a:extLst>
          </p:cNvPr>
          <p:cNvSpPr txBox="1"/>
          <p:nvPr/>
        </p:nvSpPr>
        <p:spPr>
          <a:xfrm>
            <a:off x="2420372" y="5159502"/>
            <a:ext cx="867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From</a:t>
            </a:r>
          </a:p>
          <a:p>
            <a:pPr algn="r"/>
            <a:r>
              <a:rPr lang="en-US" dirty="0"/>
              <a:t>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78CF5-6932-1246-A3BF-49D95A312519}"/>
              </a:ext>
            </a:extLst>
          </p:cNvPr>
          <p:cNvSpPr txBox="1"/>
          <p:nvPr/>
        </p:nvSpPr>
        <p:spPr>
          <a:xfrm>
            <a:off x="3672152" y="5503759"/>
            <a:ext cx="104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Motor</a:t>
            </a:r>
          </a:p>
        </p:txBody>
      </p:sp>
    </p:spTree>
    <p:extLst>
      <p:ext uri="{BB962C8B-B14F-4D97-AF65-F5344CB8AC3E}">
        <p14:creationId xmlns:p14="http://schemas.microsoft.com/office/powerpoint/2010/main" val="219417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183A-F3D2-5F41-8880-AF9E021E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B4B4-2073-F34A-9DEE-4C70837A4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10" y="1624106"/>
            <a:ext cx="6235389" cy="4552857"/>
          </a:xfrm>
        </p:spPr>
        <p:txBody>
          <a:bodyPr/>
          <a:lstStyle/>
          <a:p>
            <a:r>
              <a:rPr lang="en-US" dirty="0"/>
              <a:t>Used to steer the car</a:t>
            </a:r>
          </a:p>
          <a:p>
            <a:r>
              <a:rPr lang="en-US" dirty="0"/>
              <a:t>Only turns 180 degrees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C3DD3-FB5C-C24E-918D-C7948C21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371479-1C3D-C547-9B82-8B17893CE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5" r="9695"/>
          <a:stretch/>
        </p:blipFill>
        <p:spPr bwMode="auto">
          <a:xfrm>
            <a:off x="423746" y="1910648"/>
            <a:ext cx="4270917" cy="374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19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92F0-5F1A-424A-BF4E-AA3DBDEC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Parts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ED88-C6BD-4643-8A12-C1BB26EA5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12" y="5635031"/>
            <a:ext cx="10515600" cy="489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1E17-D93E-0F41-9FAF-B3AC17DC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F2BCB-7B28-E342-83AE-364338EF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49" y="1650316"/>
            <a:ext cx="8655791" cy="37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2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8BF0-01EB-B044-854D-5B405F57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F0D5-06DF-7E4B-9F6B-7A15FE3C2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8702"/>
            <a:ext cx="10515600" cy="6682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25D79-7F92-F647-9B2C-D0276726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C2E8-9D4D-C74F-BF66-98C28F6E18B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B002C-A072-0A4D-96FC-4F0EA061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12" y="1804330"/>
            <a:ext cx="57404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6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17672</TotalTime>
  <Words>1014</Words>
  <Application>Microsoft Macintosh PowerPoint</Application>
  <PresentationFormat>Widescreen</PresentationFormat>
  <Paragraphs>197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What is the AI Racing League?</vt:lpstr>
      <vt:lpstr>Why “Donkey Car”</vt:lpstr>
      <vt:lpstr>$100 RC Car</vt:lpstr>
      <vt:lpstr>Key Parts of an RC Car</vt:lpstr>
      <vt:lpstr>Electronic Speed Controller</vt:lpstr>
      <vt:lpstr>Servo Motor</vt:lpstr>
      <vt:lpstr>How Parts Connect</vt:lpstr>
      <vt:lpstr>Raspberry Pi</vt:lpstr>
      <vt:lpstr>Get Training Data</vt:lpstr>
      <vt:lpstr>AI Racing League Launch Event, August 6, 2019</vt:lpstr>
      <vt:lpstr>AI Racing League Vision, Alignment and Reach</vt:lpstr>
      <vt:lpstr>Our Core Values</vt:lpstr>
      <vt:lpstr>The AI Racing League is a Community</vt:lpstr>
      <vt:lpstr>About Code Savvy</vt:lpstr>
      <vt:lpstr>About CoderDojo</vt:lpstr>
      <vt:lpstr>Mentor Training is the Key!</vt:lpstr>
      <vt:lpstr>AI Racing League Learning Paths</vt:lpstr>
      <vt:lpstr>The AI Racing League Methodology</vt:lpstr>
      <vt:lpstr>Sample Learning Journey Map</vt:lpstr>
      <vt:lpstr>AI Racing League Concept Cards</vt:lpstr>
      <vt:lpstr>Sustainable Robotics</vt:lpstr>
      <vt:lpstr>Where We Need Help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93</cp:revision>
  <dcterms:created xsi:type="dcterms:W3CDTF">2019-12-02T13:54:13Z</dcterms:created>
  <dcterms:modified xsi:type="dcterms:W3CDTF">2021-06-22T01:04:08Z</dcterms:modified>
</cp:coreProperties>
</file>